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1"/>
  </p:notesMasterIdLst>
  <p:sldIdLst>
    <p:sldId id="256" r:id="rId2"/>
    <p:sldId id="257" r:id="rId3"/>
    <p:sldId id="264" r:id="rId4"/>
    <p:sldId id="259" r:id="rId5"/>
    <p:sldId id="260" r:id="rId6"/>
    <p:sldId id="261" r:id="rId7"/>
    <p:sldId id="262" r:id="rId8"/>
    <p:sldId id="263" r:id="rId9"/>
    <p:sldId id="265" r:id="rId10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1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4971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1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025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5946" y="1737361"/>
            <a:ext cx="10590790" cy="3995497"/>
          </a:xfrm>
        </p:spPr>
        <p:txBody>
          <a:bodyPr anchor="b"/>
          <a:lstStyle>
            <a:lvl1pPr>
              <a:defRPr sz="86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5946" y="5732856"/>
            <a:ext cx="10590790" cy="1033704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7065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5760704"/>
            <a:ext cx="10590788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85946" y="822960"/>
            <a:ext cx="10590790" cy="436879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7" y="6440790"/>
            <a:ext cx="10590787" cy="592454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76718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737360"/>
            <a:ext cx="10590791" cy="2377440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10590791" cy="283464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51403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762" y="1737360"/>
            <a:ext cx="9599178" cy="2788049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2316481" y="4525409"/>
            <a:ext cx="8735579" cy="410609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68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5220788"/>
            <a:ext cx="10590791" cy="201168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77954" y="1165504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96588" y="3136545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23660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3749041"/>
            <a:ext cx="10590792" cy="198381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5732857"/>
            <a:ext cx="10590791" cy="1032480"/>
          </a:xfrm>
        </p:spPr>
        <p:txBody>
          <a:bodyPr anchor="t"/>
          <a:lstStyle>
            <a:lvl1pPr marL="0" indent="0" algn="l">
              <a:buNone/>
              <a:defRPr sz="24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48415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9537" y="2377440"/>
            <a:ext cx="353623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782956" y="3200400"/>
            <a:ext cx="3512820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0392" y="2377440"/>
            <a:ext cx="352348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647727" y="3200400"/>
            <a:ext cx="3536153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2377440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8549640" y="3200400"/>
            <a:ext cx="3518536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32106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956" y="5101139"/>
            <a:ext cx="352806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82956" y="2651760"/>
            <a:ext cx="352806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782956" y="5792654"/>
            <a:ext cx="3528060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7251" y="5101139"/>
            <a:ext cx="351663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667249" y="2651760"/>
            <a:ext cx="351663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665627" y="5792653"/>
            <a:ext cx="3521287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5101139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549639" y="2651760"/>
            <a:ext cx="3518536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8549491" y="5792650"/>
            <a:ext cx="3523196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78261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03816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65055" y="516256"/>
            <a:ext cx="2103121" cy="699135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82956" y="1064897"/>
            <a:ext cx="8907779" cy="644270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880290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7044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40061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3434080"/>
            <a:ext cx="10590788" cy="229877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6" y="5732857"/>
            <a:ext cx="10590790" cy="1032480"/>
          </a:xfrm>
        </p:spPr>
        <p:txBody>
          <a:bodyPr anchor="t"/>
          <a:lstStyle>
            <a:lvl1pPr marL="0" indent="0" algn="l">
              <a:buNone/>
              <a:defRPr sz="24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69485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3975" y="2472690"/>
            <a:ext cx="5275607" cy="503491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5392" y="2467311"/>
            <a:ext cx="5275609" cy="5040294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18410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286000"/>
            <a:ext cx="527560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2397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5395" y="2286000"/>
            <a:ext cx="5275607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539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37976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85754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06627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4" y="1737360"/>
            <a:ext cx="4081277" cy="1737360"/>
          </a:xfrm>
        </p:spPr>
        <p:txBody>
          <a:bodyPr anchor="b"/>
          <a:lstStyle>
            <a:lvl1pPr algn="l">
              <a:defRPr sz="288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540" y="1737360"/>
            <a:ext cx="6235196" cy="5486400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4" y="3755137"/>
            <a:ext cx="4081276" cy="3474719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2783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689" y="2225030"/>
            <a:ext cx="6111487" cy="1889770"/>
          </a:xfrm>
        </p:spPr>
        <p:txBody>
          <a:bodyPr anchor="b">
            <a:normAutofit/>
          </a:bodyPr>
          <a:lstStyle>
            <a:lvl1pPr algn="l">
              <a:defRPr sz="432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39455" y="1371600"/>
            <a:ext cx="3840480" cy="548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6101975" cy="1645920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19890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3203623"/>
            <a:ext cx="4844414" cy="5025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3470817"/>
            <a:ext cx="1826894" cy="2838544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0330814" y="2011680"/>
            <a:ext cx="3383280" cy="338328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9599295" y="1"/>
            <a:ext cx="1924064" cy="13696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0327054" y="7315200"/>
            <a:ext cx="1192481" cy="9144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463502"/>
            <a:ext cx="10735849" cy="503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2423049" y="354876"/>
            <a:ext cx="1005839" cy="9212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36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1877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504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6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2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0072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openxmlformats.org/officeDocument/2006/relationships/hyperlink" Target="https://gamma.ap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openxmlformats.org/officeDocument/2006/relationships/hyperlink" Target="https://gamma.app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3.png"/><Relationship Id="rId7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1976438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Introduction to </a:t>
            </a:r>
            <a:r>
              <a:rPr lang="en-US" sz="6036" b="1" dirty="0" smtClean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Testing</a:t>
            </a:r>
            <a:endParaRPr lang="en-US" sz="6036" dirty="0"/>
          </a:p>
        </p:txBody>
      </p:sp>
      <p:sp>
        <p:nvSpPr>
          <p:cNvPr id="6" name="Text 3"/>
          <p:cNvSpPr/>
          <p:nvPr/>
        </p:nvSpPr>
        <p:spPr>
          <a:xfrm>
            <a:off x="6319599" y="4226123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Testing is a crucial step in the software development process, ensuring the quality, reliability, and performance of applications. It involves systematically evaluating software to identify bugs, verify functionality, and validate requirements.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319599" y="5897642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 by </a:t>
            </a:r>
            <a:r>
              <a:rPr lang="en-US" sz="1750" b="1" dirty="0" smtClean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HIMANSHU KOSHTI</a:t>
            </a:r>
            <a:endParaRPr lang="en-US" sz="1750" dirty="0"/>
          </a:p>
        </p:txBody>
      </p:sp>
      <p:pic>
        <p:nvPicPr>
          <p:cNvPr id="8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3558302"/>
            <a:ext cx="666511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Why Testing is Important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2037993" y="475952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82748"/>
          </a:solidFill>
          <a:ln/>
        </p:spPr>
      </p:sp>
      <p:sp>
        <p:nvSpPr>
          <p:cNvPr id="7" name="Text 4"/>
          <p:cNvSpPr/>
          <p:nvPr/>
        </p:nvSpPr>
        <p:spPr>
          <a:xfrm>
            <a:off x="2204561" y="4801195"/>
            <a:ext cx="16668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2760107" y="4835843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Catch Bugs Early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760107" y="5316260"/>
            <a:ext cx="264795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Testing helps identify and fix issues early in the development cycle, reducing the cost and effort required to address them later.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630228" y="475952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82748"/>
          </a:solidFill>
          <a:ln/>
        </p:spPr>
      </p:sp>
      <p:sp>
        <p:nvSpPr>
          <p:cNvPr id="11" name="Text 8"/>
          <p:cNvSpPr/>
          <p:nvPr/>
        </p:nvSpPr>
        <p:spPr>
          <a:xfrm>
            <a:off x="5796796" y="4801195"/>
            <a:ext cx="16668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6352342" y="4835843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Ensure Quality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6352342" y="5316260"/>
            <a:ext cx="264795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Thorough testing helps maintain high standards of quality, delivering a reliable and user-friendly product.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9222462" y="475952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82748"/>
          </a:solidFill>
          <a:ln/>
        </p:spPr>
      </p:sp>
      <p:sp>
        <p:nvSpPr>
          <p:cNvPr id="15" name="Text 12"/>
          <p:cNvSpPr/>
          <p:nvPr/>
        </p:nvSpPr>
        <p:spPr>
          <a:xfrm>
            <a:off x="9389031" y="4801195"/>
            <a:ext cx="16668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9944576" y="4835843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Boost Confidence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9944576" y="5316260"/>
            <a:ext cx="264795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Comprehensive testing gives developers and stakeholders confidence in the software's functionality and performance.</a:t>
            </a:r>
            <a:endParaRPr lang="en-US" sz="1750" dirty="0"/>
          </a:p>
        </p:txBody>
      </p:sp>
      <p:pic>
        <p:nvPicPr>
          <p:cNvPr id="18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57210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Types of Testing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8219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Unit Testing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4391263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Verifies the functionality of individual components or units of the software.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38219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Integration Testing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743932" y="4391263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Evaluates how different components work together as a system.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449872" y="38219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Functional Testing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449872" y="4391263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Ensures the software meets the specified requirements and user needs.</a:t>
            </a:r>
            <a:endParaRPr lang="en-US" sz="1750" dirty="0"/>
          </a:p>
        </p:txBody>
      </p:sp>
      <p:pic>
        <p:nvPicPr>
          <p:cNvPr id="11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508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55007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Unit Testing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7301389" y="2688788"/>
            <a:ext cx="27742" cy="3990737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6" name="Shape 4"/>
          <p:cNvSpPr/>
          <p:nvPr/>
        </p:nvSpPr>
        <p:spPr>
          <a:xfrm>
            <a:off x="6287631" y="3098423"/>
            <a:ext cx="777597" cy="27742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7" name="Shape 5"/>
          <p:cNvSpPr/>
          <p:nvPr/>
        </p:nvSpPr>
        <p:spPr>
          <a:xfrm>
            <a:off x="7065228" y="2862382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82748"/>
          </a:solidFill>
          <a:ln/>
        </p:spPr>
      </p:sp>
      <p:sp>
        <p:nvSpPr>
          <p:cNvPr id="8" name="Text 6"/>
          <p:cNvSpPr/>
          <p:nvPr/>
        </p:nvSpPr>
        <p:spPr>
          <a:xfrm>
            <a:off x="7231797" y="2904053"/>
            <a:ext cx="16668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3315653" y="29109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Write Tests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2037993" y="3391376"/>
            <a:ext cx="40551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Develop test cases to verify the behavior of individual units or components.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565172" y="4209276"/>
            <a:ext cx="777597" cy="27742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12" name="Shape 10"/>
          <p:cNvSpPr/>
          <p:nvPr/>
        </p:nvSpPr>
        <p:spPr>
          <a:xfrm>
            <a:off x="7065228" y="397323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82748"/>
          </a:solidFill>
          <a:ln/>
        </p:spPr>
      </p:sp>
      <p:sp>
        <p:nvSpPr>
          <p:cNvPr id="13" name="Text 11"/>
          <p:cNvSpPr/>
          <p:nvPr/>
        </p:nvSpPr>
        <p:spPr>
          <a:xfrm>
            <a:off x="7231797" y="4014907"/>
            <a:ext cx="16668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8537258" y="40218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Execute Tests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8537258" y="4502229"/>
            <a:ext cx="405515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Run the tests and observe the results to identify any issues or failures.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6287631" y="5311557"/>
            <a:ext cx="777597" cy="27742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17" name="Shape 15"/>
          <p:cNvSpPr/>
          <p:nvPr/>
        </p:nvSpPr>
        <p:spPr>
          <a:xfrm>
            <a:off x="7065228" y="507551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82748"/>
          </a:solidFill>
          <a:ln/>
        </p:spPr>
      </p:sp>
      <p:sp>
        <p:nvSpPr>
          <p:cNvPr id="18" name="Text 16"/>
          <p:cNvSpPr/>
          <p:nvPr/>
        </p:nvSpPr>
        <p:spPr>
          <a:xfrm>
            <a:off x="7231797" y="5117187"/>
            <a:ext cx="16668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3315653" y="512409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Fix Bugs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2037993" y="5604510"/>
            <a:ext cx="405515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Address any problems found and ensure the units function as expected.</a:t>
            </a:r>
            <a:endParaRPr lang="en-US" sz="1750" dirty="0"/>
          </a:p>
        </p:txBody>
      </p:sp>
      <p:pic>
        <p:nvPicPr>
          <p:cNvPr id="21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93476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Integration Testing</a:t>
            </a:r>
            <a:endParaRPr lang="en-US" sz="437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799" y="1962388"/>
            <a:ext cx="1110972" cy="17774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35028" y="21845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Combine Components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5935028" y="2664976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Integrate individual software components to form a complete system.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799" y="3739872"/>
            <a:ext cx="1110972" cy="1777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35028" y="39620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Verify Interactions</a:t>
            </a:r>
            <a:endParaRPr lang="en-US" sz="2187" dirty="0"/>
          </a:p>
        </p:txBody>
      </p:sp>
      <p:sp>
        <p:nvSpPr>
          <p:cNvPr id="11" name="Text 6"/>
          <p:cNvSpPr/>
          <p:nvPr/>
        </p:nvSpPr>
        <p:spPr>
          <a:xfrm>
            <a:off x="5935028" y="4442460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Ensure the components work together seamlessly and meet requirements.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0799" y="5517356"/>
            <a:ext cx="1110972" cy="17774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935028" y="573952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Identify Defects</a:t>
            </a:r>
            <a:endParaRPr lang="en-US" sz="2187" dirty="0"/>
          </a:p>
        </p:txBody>
      </p:sp>
      <p:sp>
        <p:nvSpPr>
          <p:cNvPr id="14" name="Text 8"/>
          <p:cNvSpPr/>
          <p:nvPr/>
        </p:nvSpPr>
        <p:spPr>
          <a:xfrm>
            <a:off x="5935028" y="6219944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Detect and fix any issues that arise from the integration of the components.</a:t>
            </a:r>
            <a:endParaRPr lang="en-US" sz="1750" dirty="0"/>
          </a:p>
        </p:txBody>
      </p:sp>
      <p:pic>
        <p:nvPicPr>
          <p:cNvPr id="15" name="Image 4" descr="preencoded.png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79879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Functional Testing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937510"/>
            <a:ext cx="5166122" cy="1635562"/>
          </a:xfrm>
          <a:prstGeom prst="roundRect">
            <a:avLst>
              <a:gd name="adj" fmla="val 4076"/>
            </a:avLst>
          </a:prstGeom>
          <a:solidFill>
            <a:srgbClr val="382748"/>
          </a:solidFill>
          <a:ln/>
        </p:spPr>
      </p:sp>
      <p:sp>
        <p:nvSpPr>
          <p:cNvPr id="6" name="Text 4"/>
          <p:cNvSpPr/>
          <p:nvPr/>
        </p:nvSpPr>
        <p:spPr>
          <a:xfrm>
            <a:off x="2260163" y="3159681"/>
            <a:ext cx="291536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Validate Requirements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60163" y="3640098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Ensure the software meets the specified functional requirements.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2937510"/>
            <a:ext cx="5166122" cy="1635562"/>
          </a:xfrm>
          <a:prstGeom prst="roundRect">
            <a:avLst>
              <a:gd name="adj" fmla="val 4076"/>
            </a:avLst>
          </a:prstGeom>
          <a:solidFill>
            <a:srgbClr val="382748"/>
          </a:solidFill>
          <a:ln/>
        </p:spPr>
      </p:sp>
      <p:sp>
        <p:nvSpPr>
          <p:cNvPr id="9" name="Text 7"/>
          <p:cNvSpPr/>
          <p:nvPr/>
        </p:nvSpPr>
        <p:spPr>
          <a:xfrm>
            <a:off x="7648456" y="3159681"/>
            <a:ext cx="319301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Simulate User Scenarios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48456" y="3640098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Test the software by simulating real-world user scenarios and behaviors.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2037993" y="4795242"/>
            <a:ext cx="5166122" cy="1635562"/>
          </a:xfrm>
          <a:prstGeom prst="roundRect">
            <a:avLst>
              <a:gd name="adj" fmla="val 4076"/>
            </a:avLst>
          </a:prstGeom>
          <a:solidFill>
            <a:srgbClr val="382748"/>
          </a:solidFill>
          <a:ln/>
        </p:spPr>
      </p:sp>
      <p:sp>
        <p:nvSpPr>
          <p:cNvPr id="12" name="Text 10"/>
          <p:cNvSpPr/>
          <p:nvPr/>
        </p:nvSpPr>
        <p:spPr>
          <a:xfrm>
            <a:off x="2260163" y="5017413"/>
            <a:ext cx="347067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Identify Usability Issues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260163" y="5497830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Evaluate the software's user-friendliness and identify areas for improvement.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426285" y="4795242"/>
            <a:ext cx="5166122" cy="1635562"/>
          </a:xfrm>
          <a:prstGeom prst="roundRect">
            <a:avLst>
              <a:gd name="adj" fmla="val 4076"/>
            </a:avLst>
          </a:prstGeom>
          <a:solidFill>
            <a:srgbClr val="382748"/>
          </a:solidFill>
          <a:ln/>
        </p:spPr>
      </p:sp>
      <p:sp>
        <p:nvSpPr>
          <p:cNvPr id="15" name="Text 13"/>
          <p:cNvSpPr/>
          <p:nvPr/>
        </p:nvSpPr>
        <p:spPr>
          <a:xfrm>
            <a:off x="7648456" y="501741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Ensure Reliability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648456" y="5497830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Verify the software's stability and performance under various conditions.</a:t>
            </a:r>
            <a:endParaRPr lang="en-US" sz="1750" dirty="0"/>
          </a:p>
        </p:txBody>
      </p:sp>
      <p:pic>
        <p:nvPicPr>
          <p:cNvPr id="17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02787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Performance Testing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3166586"/>
            <a:ext cx="555427" cy="5554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3944183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Load Testing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4424601"/>
            <a:ext cx="238863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Evaluates the system's behavior under expected and peak loads.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881" y="3166586"/>
            <a:ext cx="555427" cy="5554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759881" y="3944183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Stress Testing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4759881" y="4424601"/>
            <a:ext cx="238863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Assesses the system's performance under extreme or abnormal conditions.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768" y="3166586"/>
            <a:ext cx="555427" cy="55542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81768" y="3944183"/>
            <a:ext cx="238863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Scalability Testing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7481768" y="4771787"/>
            <a:ext cx="238863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Verifies the system's ability to handle increasing workloads and user demands.</a:t>
            </a:r>
            <a:endParaRPr lang="en-US" sz="17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3656" y="3166586"/>
            <a:ext cx="555427" cy="55542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203656" y="3944183"/>
            <a:ext cx="238875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Monitoring</a:t>
            </a:r>
            <a:endParaRPr lang="en-US" sz="2187" dirty="0"/>
          </a:p>
        </p:txBody>
      </p:sp>
      <p:sp>
        <p:nvSpPr>
          <p:cNvPr id="16" name="Text 10"/>
          <p:cNvSpPr/>
          <p:nvPr/>
        </p:nvSpPr>
        <p:spPr>
          <a:xfrm>
            <a:off x="10203656" y="4424601"/>
            <a:ext cx="238875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Collects and analyzes performance data to identify bottlenecks and optimize the system.</a:t>
            </a:r>
            <a:endParaRPr lang="en-US" sz="1750" dirty="0"/>
          </a:p>
        </p:txBody>
      </p:sp>
      <p:pic>
        <p:nvPicPr>
          <p:cNvPr id="17" name="Image 4" descr="preencoded.png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34588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260163" y="2625447"/>
            <a:ext cx="482905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Testing is Essential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41181" y="2625447"/>
            <a:ext cx="482905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Comprehensive testing is crucial for ensuring the quality, reliability, and performance of software applications.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2037993" y="3832503"/>
            <a:ext cx="10554414" cy="1703308"/>
          </a:xfrm>
          <a:prstGeom prst="rect">
            <a:avLst/>
          </a:prstGeom>
          <a:solidFill>
            <a:srgbClr val="382748"/>
          </a:solidFill>
          <a:ln/>
        </p:spPr>
      </p:sp>
      <p:sp>
        <p:nvSpPr>
          <p:cNvPr id="8" name="Text 6"/>
          <p:cNvSpPr/>
          <p:nvPr/>
        </p:nvSpPr>
        <p:spPr>
          <a:xfrm>
            <a:off x="2260163" y="3973354"/>
            <a:ext cx="482905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Variety of Approaches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41181" y="3973354"/>
            <a:ext cx="482905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Different types of testing, such as unit, integration, functional, and performance testing, address various aspects of software quality.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2260163" y="5676662"/>
            <a:ext cx="482905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Continuous Improvement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41181" y="5676662"/>
            <a:ext cx="482905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Ongoing testing and iterative improvements help maintain high standards and deliver exceptional software experiences.</a:t>
            </a:r>
            <a:endParaRPr lang="en-US" sz="1750" dirty="0"/>
          </a:p>
        </p:txBody>
      </p:sp>
      <p:pic>
        <p:nvPicPr>
          <p:cNvPr id="12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34588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260163" y="2625447"/>
            <a:ext cx="482905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41181" y="2625447"/>
            <a:ext cx="482905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2037993" y="3832503"/>
            <a:ext cx="10554414" cy="1703308"/>
          </a:xfrm>
          <a:prstGeom prst="rect">
            <a:avLst/>
          </a:prstGeom>
          <a:solidFill>
            <a:srgbClr val="382748"/>
          </a:solidFill>
          <a:ln/>
        </p:spPr>
      </p:sp>
      <p:sp>
        <p:nvSpPr>
          <p:cNvPr id="8" name="Text 6"/>
          <p:cNvSpPr/>
          <p:nvPr/>
        </p:nvSpPr>
        <p:spPr>
          <a:xfrm>
            <a:off x="2260163" y="4773096"/>
            <a:ext cx="4829056" cy="4557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7600" b="1" dirty="0" smtClean="0">
                <a:solidFill>
                  <a:srgbClr val="DAD1E6"/>
                </a:solidFill>
                <a:latin typeface="Fira Sans" pitchFamily="34" charset="0"/>
                <a:ea typeface="Fira Sans" pitchFamily="34" charset="-122"/>
              </a:rPr>
              <a:t>       THANK YOU</a:t>
            </a:r>
            <a:endParaRPr lang="en-US" sz="7600" b="1" dirty="0"/>
          </a:p>
        </p:txBody>
      </p:sp>
      <p:sp>
        <p:nvSpPr>
          <p:cNvPr id="9" name="Text 7"/>
          <p:cNvSpPr/>
          <p:nvPr/>
        </p:nvSpPr>
        <p:spPr>
          <a:xfrm>
            <a:off x="7541181" y="3973354"/>
            <a:ext cx="482905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2260163" y="5676662"/>
            <a:ext cx="482905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41181" y="5676662"/>
            <a:ext cx="482905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endParaRPr lang="en-US" sz="1750" dirty="0"/>
          </a:p>
        </p:txBody>
      </p:sp>
      <p:pic>
        <p:nvPicPr>
          <p:cNvPr id="12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169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</TotalTime>
  <Words>429</Words>
  <Application>Microsoft Office PowerPoint</Application>
  <PresentationFormat>Custom</PresentationFormat>
  <Paragraphs>72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Century Gothic</vt:lpstr>
      <vt:lpstr>Fira Sans</vt:lpstr>
      <vt:lpstr>Inconsolata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4</cp:revision>
  <dcterms:created xsi:type="dcterms:W3CDTF">2024-04-19T11:28:16Z</dcterms:created>
  <dcterms:modified xsi:type="dcterms:W3CDTF">2024-05-01T06:51:32Z</dcterms:modified>
</cp:coreProperties>
</file>